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9" r:id="rId1"/>
  </p:sldMasterIdLst>
  <p:sldIdLst>
    <p:sldId id="256" r:id="rId2"/>
    <p:sldId id="257" r:id="rId3"/>
    <p:sldId id="258" r:id="rId4"/>
    <p:sldId id="259" r:id="rId5"/>
    <p:sldId id="317" r:id="rId6"/>
    <p:sldId id="309" r:id="rId7"/>
    <p:sldId id="319" r:id="rId8"/>
    <p:sldId id="320" r:id="rId9"/>
    <p:sldId id="321" r:id="rId10"/>
    <p:sldId id="318" r:id="rId11"/>
    <p:sldId id="323" r:id="rId12"/>
    <p:sldId id="324" r:id="rId13"/>
    <p:sldId id="325" r:id="rId14"/>
    <p:sldId id="326" r:id="rId15"/>
    <p:sldId id="327" r:id="rId16"/>
    <p:sldId id="328" r:id="rId17"/>
    <p:sldId id="329" r:id="rId18"/>
    <p:sldId id="330" r:id="rId19"/>
    <p:sldId id="331" r:id="rId20"/>
    <p:sldId id="332" r:id="rId21"/>
    <p:sldId id="333" r:id="rId22"/>
    <p:sldId id="334" r:id="rId23"/>
    <p:sldId id="335" r:id="rId24"/>
    <p:sldId id="339" r:id="rId25"/>
    <p:sldId id="336" r:id="rId26"/>
    <p:sldId id="322" r:id="rId27"/>
    <p:sldId id="338" r:id="rId28"/>
    <p:sldId id="340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96" autoAdjust="0"/>
    <p:restoredTop sz="94351" autoAdjust="0"/>
  </p:normalViewPr>
  <p:slideViewPr>
    <p:cSldViewPr>
      <p:cViewPr varScale="1">
        <p:scale>
          <a:sx n="81" d="100"/>
          <a:sy n="81" d="100"/>
        </p:scale>
        <p:origin x="936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31" y="1449146"/>
            <a:ext cx="7526338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8831" y="5280847"/>
            <a:ext cx="7526338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817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800600"/>
            <a:ext cx="752633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5367338"/>
            <a:ext cx="7526337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27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85107" y="1338479"/>
            <a:ext cx="4749312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573" y="1495525"/>
            <a:ext cx="442038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226" y="4700702"/>
            <a:ext cx="4418727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398884" y="1338479"/>
            <a:ext cx="3302316" cy="407546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33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3" y="2286585"/>
            <a:ext cx="3671336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6" y="2435956"/>
            <a:ext cx="328689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6450" y="2286000"/>
            <a:ext cx="3671888" cy="230028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56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70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8" y="446089"/>
            <a:ext cx="3391762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AutoShape 4"/>
          <p:cNvSpPr>
            <a:spLocks noChangeAspect="1" noChangeArrowheads="1" noTextEdit="1"/>
          </p:cNvSpPr>
          <p:nvPr/>
        </p:nvSpPr>
        <p:spPr bwMode="auto">
          <a:xfrm>
            <a:off x="5233988" y="0"/>
            <a:ext cx="3910012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5" y="586171"/>
            <a:ext cx="1701800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862" y="446089"/>
            <a:ext cx="4947376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540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86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36365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2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0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2951396"/>
            <a:ext cx="7526337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863" y="5281200"/>
            <a:ext cx="7526337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532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996" y="2222287"/>
            <a:ext cx="367072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0" y="2222287"/>
            <a:ext cx="3670720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70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6" y="2174875"/>
            <a:ext cx="367072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996" y="2751137"/>
            <a:ext cx="3687391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280" y="2174875"/>
            <a:ext cx="3670720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0" y="2751137"/>
            <a:ext cx="3670720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64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74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667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3" y="446086"/>
            <a:ext cx="2660650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46088"/>
            <a:ext cx="2660650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4" y="446087"/>
            <a:ext cx="4689475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2260737"/>
            <a:ext cx="2660650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6" y="727521"/>
            <a:ext cx="350154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9996" y="2344684"/>
            <a:ext cx="350154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7" y="6041361"/>
            <a:ext cx="732659" cy="365125"/>
          </a:xfrm>
        </p:spPr>
        <p:txBody>
          <a:bodyPr/>
          <a:lstStyle/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6041361"/>
            <a:ext cx="247156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5915887"/>
            <a:ext cx="796616" cy="490599"/>
          </a:xfrm>
        </p:spPr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771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524003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7" y="2184400"/>
            <a:ext cx="7524003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2797" y="6041361"/>
            <a:ext cx="628953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1422" y="6041361"/>
            <a:ext cx="993161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03EA0-2F37-4F62-93D1-61BCD1BEDED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4584" y="5915887"/>
            <a:ext cx="796616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00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901" r:id="rId12"/>
    <p:sldLayoutId id="2147483902" r:id="rId13"/>
    <p:sldLayoutId id="2147483903" r:id="rId14"/>
    <p:sldLayoutId id="2147483904" r:id="rId15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aigoodview.com/node/161284" TargetMode="External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omputer_terminal#Dumb_terminals" TargetMode="External"/><Relationship Id="rId5" Type="http://schemas.openxmlformats.org/officeDocument/2006/relationships/image" Target="../media/image3.jpg"/><Relationship Id="rId4" Type="http://schemas.openxmlformats.org/officeDocument/2006/relationships/hyperlink" Target="https://creativecommons.org/licenses/by-nc-sa/3.0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770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43024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creativecommons.org/licenses/by-sa/3.0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5931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5931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18360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creativecommons.org/licenses/by-nc/3.0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18360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creativecommons.org/licenses/by-sa/3.0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18360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creativecommons.org/licenses/by-sa/3.0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ngimg.com/download/5931" TargetMode="Externa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echstagram.com/2013/02/22/google-data-centers/" TargetMode="External"/><Relationship Id="rId7" Type="http://schemas.openxmlformats.org/officeDocument/2006/relationships/hyperlink" Target="https://creativecommons.org/licenses/by/3.0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hinchakdev.blogspot.com/2015/01/how-to-create-wifi-hotspot-using.html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creativecommons.org/licenses/by-nc-nd/3.0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Networking Review (Architecture)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UT CS361S – Network Security and Privacy</a:t>
            </a:r>
          </a:p>
          <a:p>
            <a:r>
              <a:rPr lang="en-US" b="1" dirty="0"/>
              <a:t>Spring 2021</a:t>
            </a:r>
          </a:p>
          <a:p>
            <a:r>
              <a:rPr lang="en-US" dirty="0"/>
              <a:t>Lecture Notes</a:t>
            </a:r>
          </a:p>
        </p:txBody>
      </p:sp>
    </p:spTree>
    <p:extLst>
      <p:ext uri="{BB962C8B-B14F-4D97-AF65-F5344CB8AC3E}">
        <p14:creationId xmlns:p14="http://schemas.microsoft.com/office/powerpoint/2010/main" val="166104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BE9BB8E0-2D29-4A28-87ED-111E842CB533}"/>
              </a:ext>
            </a:extLst>
          </p:cNvPr>
          <p:cNvSpPr/>
          <p:nvPr/>
        </p:nvSpPr>
        <p:spPr>
          <a:xfrm>
            <a:off x="3434090" y="2133600"/>
            <a:ext cx="1290310" cy="142949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45BCB329-916A-4A87-B028-4CB9F7E02A8D}"/>
              </a:ext>
            </a:extLst>
          </p:cNvPr>
          <p:cNvSpPr/>
          <p:nvPr/>
        </p:nvSpPr>
        <p:spPr>
          <a:xfrm flipV="1">
            <a:off x="3441946" y="3240464"/>
            <a:ext cx="1282454" cy="125533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313C226-DA67-4022-AB0D-CF7C2FAE947B}"/>
              </a:ext>
            </a:extLst>
          </p:cNvPr>
          <p:cNvSpPr/>
          <p:nvPr/>
        </p:nvSpPr>
        <p:spPr>
          <a:xfrm>
            <a:off x="3412880" y="3110484"/>
            <a:ext cx="2302120" cy="62331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BOADCAST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46DE86C2-5252-472C-9327-0F7B77497D7C}"/>
              </a:ext>
            </a:extLst>
          </p:cNvPr>
          <p:cNvSpPr/>
          <p:nvPr/>
        </p:nvSpPr>
        <p:spPr>
          <a:xfrm>
            <a:off x="6019800" y="1219200"/>
            <a:ext cx="1295400" cy="612648"/>
          </a:xfrm>
          <a:prstGeom prst="wedgeRectCallout">
            <a:avLst>
              <a:gd name="adj1" fmla="val -103307"/>
              <a:gd name="adj2" fmla="val 13262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Not for me!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3" y="4951476"/>
            <a:ext cx="1295400" cy="612648"/>
          </a:xfrm>
          <a:prstGeom prst="wedgeRectCallout">
            <a:avLst>
              <a:gd name="adj1" fmla="val -103307"/>
              <a:gd name="adj2" fmla="val 13262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Not for me!</a:t>
            </a:r>
          </a:p>
        </p:txBody>
      </p:sp>
    </p:spTree>
    <p:extLst>
      <p:ext uri="{BB962C8B-B14F-4D97-AF65-F5344CB8AC3E}">
        <p14:creationId xmlns:p14="http://schemas.microsoft.com/office/powerpoint/2010/main" val="2283130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CDFA-E427-430A-893A-202356DA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Ethernet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40C54-DD01-42F0-8387-E2654986D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Switches ensure the data is delivered to the right node</a:t>
            </a:r>
          </a:p>
          <a:p>
            <a:r>
              <a:rPr lang="en-US" dirty="0"/>
              <a:t>Broadcast (flooding) used to find a node the first time</a:t>
            </a:r>
          </a:p>
          <a:p>
            <a:r>
              <a:rPr lang="en-US" dirty="0"/>
              <a:t>Much more efficient; enables 100Mbs+</a:t>
            </a:r>
          </a:p>
        </p:txBody>
      </p:sp>
    </p:spTree>
    <p:extLst>
      <p:ext uri="{BB962C8B-B14F-4D97-AF65-F5344CB8AC3E}">
        <p14:creationId xmlns:p14="http://schemas.microsoft.com/office/powerpoint/2010/main" val="2356879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Message from A on port 1. No idea where B is yet…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>
            <a:off x="3132840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04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Send message to all ports except port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>
            <a:off x="4995420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F23F610-50D7-4ED9-B079-61F03078E5B9}"/>
              </a:ext>
            </a:extLst>
          </p:cNvPr>
          <p:cNvSpPr/>
          <p:nvPr/>
        </p:nvSpPr>
        <p:spPr>
          <a:xfrm rot="16200000">
            <a:off x="4004820" y="2262072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2100CAC-21C7-4BD4-AB0B-66E7A1516F29}"/>
              </a:ext>
            </a:extLst>
          </p:cNvPr>
          <p:cNvSpPr/>
          <p:nvPr/>
        </p:nvSpPr>
        <p:spPr>
          <a:xfrm rot="5400000">
            <a:off x="4004820" y="3980892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42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5925378" y="1559743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 is sending a message on port 3. I’ll remember that…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 rot="10800000">
            <a:off x="4995420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887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5925378" y="1559743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Sending message to port 1, because that’s where A was last time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 rot="10800000">
            <a:off x="3059782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93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CDFA-E427-430A-893A-202356DA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Address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40C54-DD01-42F0-8387-E2654986D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 addresses are great, but app layer doesn’t use them</a:t>
            </a:r>
          </a:p>
          <a:p>
            <a:r>
              <a:rPr lang="en-US" dirty="0"/>
              <a:t>Even when communicating on your LAN, you use IP </a:t>
            </a:r>
            <a:r>
              <a:rPr lang="en-US" dirty="0" err="1"/>
              <a:t>addrs</a:t>
            </a:r>
            <a:endParaRPr lang="en-US" dirty="0"/>
          </a:p>
          <a:p>
            <a:r>
              <a:rPr lang="en-US" dirty="0"/>
              <a:t>To communicate, IP-to-MAC address mapping required</a:t>
            </a:r>
          </a:p>
          <a:p>
            <a:r>
              <a:rPr lang="en-US" dirty="0"/>
              <a:t>Enter the Address Resolution Protocol (ARP)</a:t>
            </a:r>
          </a:p>
        </p:txBody>
      </p:sp>
    </p:spTree>
    <p:extLst>
      <p:ext uri="{BB962C8B-B14F-4D97-AF65-F5344CB8AC3E}">
        <p14:creationId xmlns:p14="http://schemas.microsoft.com/office/powerpoint/2010/main" val="1261276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0037-E753-4F06-8C77-B7D29DBD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ARP Broadcast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1778-1951-4174-A9DD-21A5A8AF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LAN has an explicit broadcast mechanism</a:t>
            </a:r>
          </a:p>
          <a:p>
            <a:r>
              <a:rPr lang="en-US" dirty="0"/>
              <a:t>Ethernet typically uses broadcast address </a:t>
            </a:r>
            <a:r>
              <a:rPr lang="en-US" b="1" i="1" dirty="0"/>
              <a:t>FF:FF:FF:FF:FF:FF</a:t>
            </a:r>
            <a:endParaRPr lang="en-US" dirty="0"/>
          </a:p>
          <a:p>
            <a:r>
              <a:rPr lang="en-US" dirty="0"/>
              <a:t>When IP with unknown MAC mapping needed, broadcast</a:t>
            </a:r>
          </a:p>
          <a:p>
            <a:r>
              <a:rPr lang="en-US" dirty="0"/>
              <a:t>Ask all nodes on the LAN “who has IP </a:t>
            </a:r>
            <a:r>
              <a:rPr lang="en-US" dirty="0" err="1"/>
              <a:t>addr</a:t>
            </a:r>
            <a:r>
              <a:rPr lang="en-US" dirty="0"/>
              <a:t> X, tell IP </a:t>
            </a:r>
            <a:r>
              <a:rPr lang="en-US" dirty="0" err="1"/>
              <a:t>addr</a:t>
            </a:r>
            <a:r>
              <a:rPr lang="en-US" dirty="0"/>
              <a:t> W”</a:t>
            </a:r>
          </a:p>
        </p:txBody>
      </p:sp>
    </p:spTree>
    <p:extLst>
      <p:ext uri="{BB962C8B-B14F-4D97-AF65-F5344CB8AC3E}">
        <p14:creationId xmlns:p14="http://schemas.microsoft.com/office/powerpoint/2010/main" val="1502360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</a:t>
            </a:r>
            <a:r>
              <a:rPr lang="en-US" dirty="0"/>
              <a:t> W</a:t>
            </a:r>
          </a:p>
          <a:p>
            <a:pPr algn="ctr"/>
            <a:r>
              <a:rPr lang="en-US" b="1" dirty="0"/>
              <a:t>MAC: A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Z</a:t>
            </a:r>
            <a:endParaRPr lang="en-US" b="1" dirty="0"/>
          </a:p>
          <a:p>
            <a:pPr algn="ctr"/>
            <a:r>
              <a:rPr lang="en-US" b="1" dirty="0"/>
              <a:t>MAC: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Y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C</a:t>
            </a:r>
            <a:endParaRPr lang="en-US" b="1" dirty="0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BE9BB8E0-2D29-4A28-87ED-111E842CB533}"/>
              </a:ext>
            </a:extLst>
          </p:cNvPr>
          <p:cNvSpPr/>
          <p:nvPr/>
        </p:nvSpPr>
        <p:spPr>
          <a:xfrm>
            <a:off x="3434090" y="2133600"/>
            <a:ext cx="1290310" cy="142949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45BCB329-916A-4A87-B028-4CB9F7E02A8D}"/>
              </a:ext>
            </a:extLst>
          </p:cNvPr>
          <p:cNvSpPr/>
          <p:nvPr/>
        </p:nvSpPr>
        <p:spPr>
          <a:xfrm flipV="1">
            <a:off x="3441946" y="3240464"/>
            <a:ext cx="1282454" cy="125533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313C226-DA67-4022-AB0D-CF7C2FAE947B}"/>
              </a:ext>
            </a:extLst>
          </p:cNvPr>
          <p:cNvSpPr/>
          <p:nvPr/>
        </p:nvSpPr>
        <p:spPr>
          <a:xfrm>
            <a:off x="3412880" y="3110484"/>
            <a:ext cx="2302120" cy="62331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BOADCAST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ALL</a:t>
            </a:r>
            <a:endParaRPr lang="en-US" dirty="0"/>
          </a:p>
          <a:p>
            <a:r>
              <a:rPr lang="en-US" b="1" dirty="0"/>
              <a:t>FROM: </a:t>
            </a:r>
            <a:r>
              <a:rPr lang="en-US" dirty="0"/>
              <a:t>A</a:t>
            </a:r>
          </a:p>
          <a:p>
            <a:endParaRPr lang="en-US" dirty="0"/>
          </a:p>
          <a:p>
            <a:r>
              <a:rPr lang="en-US" dirty="0"/>
              <a:t>Who has IP X? Tell IP W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1493517" cy="612648"/>
          </a:xfrm>
          <a:prstGeom prst="wedgeRectCallout">
            <a:avLst>
              <a:gd name="adj1" fmla="val -10160"/>
              <a:gd name="adj2" fmla="val -19600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Hey, that’s me!</a:t>
            </a:r>
          </a:p>
        </p:txBody>
      </p:sp>
    </p:spTree>
    <p:extLst>
      <p:ext uri="{BB962C8B-B14F-4D97-AF65-F5344CB8AC3E}">
        <p14:creationId xmlns:p14="http://schemas.microsoft.com/office/powerpoint/2010/main" val="3585165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</a:t>
            </a:r>
            <a:r>
              <a:rPr lang="en-US" dirty="0"/>
              <a:t> W</a:t>
            </a:r>
          </a:p>
          <a:p>
            <a:pPr algn="ctr"/>
            <a:r>
              <a:rPr lang="en-US" b="1" dirty="0"/>
              <a:t>MAC: A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Z</a:t>
            </a:r>
            <a:endParaRPr lang="en-US" b="1" dirty="0"/>
          </a:p>
          <a:p>
            <a:pPr algn="ctr"/>
            <a:r>
              <a:rPr lang="en-US" b="1" dirty="0"/>
              <a:t>MAC: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Y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ARP TABLE:</a:t>
            </a:r>
          </a:p>
          <a:p>
            <a:endParaRPr lang="en-US" b="1" dirty="0"/>
          </a:p>
          <a:p>
            <a:r>
              <a:rPr lang="en-US" dirty="0"/>
              <a:t>IP X &lt;-&gt; MAC 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A86730-1A59-4A09-8BDD-936B7B576B38}"/>
              </a:ext>
            </a:extLst>
          </p:cNvPr>
          <p:cNvSpPr/>
          <p:nvPr/>
        </p:nvSpPr>
        <p:spPr>
          <a:xfrm>
            <a:off x="5835823" y="4114800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 B</a:t>
            </a:r>
            <a:endParaRPr lang="en-US" dirty="0"/>
          </a:p>
          <a:p>
            <a:endParaRPr lang="en-US" dirty="0"/>
          </a:p>
          <a:p>
            <a:r>
              <a:rPr lang="en-US" dirty="0"/>
              <a:t>I have IP X</a:t>
            </a:r>
          </a:p>
        </p:txBody>
      </p:sp>
      <p:sp>
        <p:nvSpPr>
          <p:cNvPr id="3" name="Arrow: Left 2">
            <a:extLst>
              <a:ext uri="{FF2B5EF4-FFF2-40B4-BE49-F238E27FC236}">
                <a16:creationId xmlns:a16="http://schemas.microsoft.com/office/drawing/2014/main" id="{95BEC9AB-AE76-4AA2-BCED-CC273DEF8F81}"/>
              </a:ext>
            </a:extLst>
          </p:cNvPr>
          <p:cNvSpPr/>
          <p:nvPr/>
        </p:nvSpPr>
        <p:spPr>
          <a:xfrm>
            <a:off x="3352799" y="3186684"/>
            <a:ext cx="1981200" cy="484632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ARP Response</a:t>
            </a:r>
          </a:p>
        </p:txBody>
      </p:sp>
    </p:spTree>
    <p:extLst>
      <p:ext uri="{BB962C8B-B14F-4D97-AF65-F5344CB8AC3E}">
        <p14:creationId xmlns:p14="http://schemas.microsoft.com/office/powerpoint/2010/main" val="3753241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AC4F6-350B-4492-9ECF-F88B494C7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1960-1980 (</a:t>
            </a:r>
            <a:r>
              <a:rPr lang="en-US" dirty="0" err="1"/>
              <a:t>ish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FC498-A0C6-43C4-A7B7-3316B931F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71362" y="2865910"/>
            <a:ext cx="2864835" cy="18976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ED2C29-6DC4-480C-8318-A22AB8871411}"/>
              </a:ext>
            </a:extLst>
          </p:cNvPr>
          <p:cNvSpPr txBox="1"/>
          <p:nvPr/>
        </p:nvSpPr>
        <p:spPr>
          <a:xfrm>
            <a:off x="5571362" y="4902170"/>
            <a:ext cx="286483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www.thaigoodview.com/node/161284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-sa/3.0/"/>
              </a:rPr>
              <a:t>CC BY-SA-NC</a:t>
            </a:r>
            <a:endParaRPr lang="en-US" sz="675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68F87B-D9EA-4BFF-90EC-9A7A31E8D6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7804" y="2861820"/>
            <a:ext cx="2210500" cy="19618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375814-938D-4961-A491-095E380B2C4D}"/>
              </a:ext>
            </a:extLst>
          </p:cNvPr>
          <p:cNvSpPr txBox="1"/>
          <p:nvPr/>
        </p:nvSpPr>
        <p:spPr>
          <a:xfrm>
            <a:off x="1674253" y="6977190"/>
            <a:ext cx="7072447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s://en.wikipedia.org/wiki/Computer_terminal#Dumb_terminals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7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488420-2333-4AEB-9E29-807ABFFA5155}"/>
              </a:ext>
            </a:extLst>
          </p:cNvPr>
          <p:cNvSpPr txBox="1"/>
          <p:nvPr/>
        </p:nvSpPr>
        <p:spPr>
          <a:xfrm>
            <a:off x="6381166" y="5213942"/>
            <a:ext cx="12073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MAINFRAME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1B53F3-CDEF-49F9-A4C2-2B2C4BDD04E8}"/>
              </a:ext>
            </a:extLst>
          </p:cNvPr>
          <p:cNvSpPr txBox="1"/>
          <p:nvPr/>
        </p:nvSpPr>
        <p:spPr>
          <a:xfrm>
            <a:off x="982858" y="5210270"/>
            <a:ext cx="170912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“DUMB” TERMINAL</a:t>
            </a:r>
          </a:p>
        </p:txBody>
      </p:sp>
      <p:sp>
        <p:nvSpPr>
          <p:cNvPr id="12" name="Arrow: Left-Right 11">
            <a:extLst>
              <a:ext uri="{FF2B5EF4-FFF2-40B4-BE49-F238E27FC236}">
                <a16:creationId xmlns:a16="http://schemas.microsoft.com/office/drawing/2014/main" id="{34B3AB0E-D878-461E-B679-1574F08B7C9C}"/>
              </a:ext>
            </a:extLst>
          </p:cNvPr>
          <p:cNvSpPr/>
          <p:nvPr/>
        </p:nvSpPr>
        <p:spPr>
          <a:xfrm>
            <a:off x="3087933" y="3660992"/>
            <a:ext cx="2387464" cy="55557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2416176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0037-E753-4F06-8C77-B7D29DBD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to MAC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1778-1951-4174-A9DD-21A5A8AF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ARP has the IP to MAC in the table, conversion is easy</a:t>
            </a:r>
          </a:p>
          <a:p>
            <a:r>
              <a:rPr lang="en-US" dirty="0"/>
              <a:t>Translation occurs in Ethernet layer during “push” from IP</a:t>
            </a:r>
          </a:p>
          <a:p>
            <a:r>
              <a:rPr lang="en-US" dirty="0"/>
              <a:t>IP destination </a:t>
            </a:r>
            <a:r>
              <a:rPr lang="en-US" dirty="0" err="1"/>
              <a:t>addr</a:t>
            </a:r>
            <a:r>
              <a:rPr lang="en-US" dirty="0"/>
              <a:t> is looked up in ARP table</a:t>
            </a:r>
          </a:p>
          <a:p>
            <a:r>
              <a:rPr lang="en-US" dirty="0"/>
              <a:t>PS, what “layer” in OSI is ARP?</a:t>
            </a:r>
          </a:p>
        </p:txBody>
      </p:sp>
    </p:spTree>
    <p:extLst>
      <p:ext uri="{BB962C8B-B14F-4D97-AF65-F5344CB8AC3E}">
        <p14:creationId xmlns:p14="http://schemas.microsoft.com/office/powerpoint/2010/main" val="29871853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0037-E753-4F06-8C77-B7D29DBD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Internetworking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1778-1951-4174-A9DD-21A5A8AF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We’ve covered how to talk to a LAN node.</a:t>
            </a:r>
          </a:p>
          <a:p>
            <a:r>
              <a:rPr lang="en-US" dirty="0"/>
              <a:t>What about a node outside our broadcast domain?</a:t>
            </a:r>
          </a:p>
          <a:p>
            <a:r>
              <a:rPr lang="en-US" dirty="0"/>
              <a:t>Requires </a:t>
            </a:r>
            <a:r>
              <a:rPr lang="en-US" b="1" i="1" dirty="0"/>
              <a:t>internetwork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165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5BA87-A939-472F-B766-553DA999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Exiting the 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2A6D0-6D77-4AAC-8251-1A74198E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i="1" dirty="0"/>
              <a:t>gateway</a:t>
            </a:r>
            <a:r>
              <a:rPr lang="en-US" dirty="0"/>
              <a:t> node is connected to TWO+ LANs</a:t>
            </a:r>
          </a:p>
          <a:p>
            <a:r>
              <a:rPr lang="en-US" dirty="0"/>
              <a:t>For any external IP address, use the MAC </a:t>
            </a:r>
            <a:r>
              <a:rPr lang="en-US" dirty="0" err="1"/>
              <a:t>addr</a:t>
            </a:r>
            <a:r>
              <a:rPr lang="en-US" dirty="0"/>
              <a:t> of the gateway</a:t>
            </a:r>
          </a:p>
          <a:p>
            <a:r>
              <a:rPr lang="en-US" dirty="0"/>
              <a:t>(True </a:t>
            </a:r>
            <a:r>
              <a:rPr lang="en-US" dirty="0" err="1"/>
              <a:t>dest</a:t>
            </a:r>
            <a:r>
              <a:rPr lang="en-US" dirty="0"/>
              <a:t> IP </a:t>
            </a:r>
            <a:r>
              <a:rPr lang="en-US" dirty="0" err="1"/>
              <a:t>addr</a:t>
            </a:r>
            <a:r>
              <a:rPr lang="en-US" dirty="0"/>
              <a:t> remains the same!)</a:t>
            </a:r>
          </a:p>
          <a:p>
            <a:r>
              <a:rPr lang="en-US" dirty="0"/>
              <a:t>Gateway node will examine the </a:t>
            </a:r>
            <a:r>
              <a:rPr lang="en-US" dirty="0" err="1"/>
              <a:t>dest</a:t>
            </a:r>
            <a:r>
              <a:rPr lang="en-US" dirty="0"/>
              <a:t> IP </a:t>
            </a:r>
            <a:r>
              <a:rPr lang="en-US" dirty="0" err="1"/>
              <a:t>addr</a:t>
            </a:r>
            <a:endParaRPr lang="en-US" dirty="0"/>
          </a:p>
          <a:p>
            <a:r>
              <a:rPr lang="en-US" dirty="0"/>
              <a:t>Gateway node determines where to send the data next</a:t>
            </a:r>
          </a:p>
        </p:txBody>
      </p:sp>
    </p:spTree>
    <p:extLst>
      <p:ext uri="{BB962C8B-B14F-4D97-AF65-F5344CB8AC3E}">
        <p14:creationId xmlns:p14="http://schemas.microsoft.com/office/powerpoint/2010/main" val="26906012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85192F9-C6DB-4137-8B7F-CE0967685E63}"/>
              </a:ext>
            </a:extLst>
          </p:cNvPr>
          <p:cNvCxnSpPr>
            <a:cxnSpLocks/>
          </p:cNvCxnSpPr>
          <p:nvPr/>
        </p:nvCxnSpPr>
        <p:spPr>
          <a:xfrm>
            <a:off x="5161646" y="381000"/>
            <a:ext cx="0" cy="6400800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255667" y="5590385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</a:t>
            </a:r>
            <a:r>
              <a:rPr lang="en-US" dirty="0"/>
              <a:t> W</a:t>
            </a:r>
          </a:p>
          <a:p>
            <a:pPr algn="ctr"/>
            <a:r>
              <a:rPr lang="en-US" b="1" dirty="0"/>
              <a:t>MAC: A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4133033" y="5586873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(GW) 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B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92777" y="2132838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ARP TABLE:</a:t>
            </a:r>
          </a:p>
          <a:p>
            <a:endParaRPr lang="en-US" b="1" dirty="0"/>
          </a:p>
          <a:p>
            <a:r>
              <a:rPr lang="en-US" dirty="0"/>
              <a:t>GW &lt;-&gt; MAC B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0FC880-0176-41BF-A5CD-E2FA5065F0C7}"/>
              </a:ext>
            </a:extLst>
          </p:cNvPr>
          <p:cNvSpPr/>
          <p:nvPr/>
        </p:nvSpPr>
        <p:spPr>
          <a:xfrm>
            <a:off x="1752600" y="381000"/>
            <a:ext cx="167640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IP Packet</a:t>
            </a:r>
          </a:p>
          <a:p>
            <a:r>
              <a:rPr lang="en-US" dirty="0"/>
              <a:t>SRC: W</a:t>
            </a:r>
          </a:p>
          <a:p>
            <a:r>
              <a:rPr lang="en-US" dirty="0"/>
              <a:t>DST: M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83A4907-42B4-48FC-A3BC-05BEAC9550C8}"/>
              </a:ext>
            </a:extLst>
          </p:cNvPr>
          <p:cNvSpPr/>
          <p:nvPr/>
        </p:nvSpPr>
        <p:spPr>
          <a:xfrm>
            <a:off x="2438400" y="1407045"/>
            <a:ext cx="484632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CA8436-15A2-4F17-A725-27BA58FFA399}"/>
              </a:ext>
            </a:extLst>
          </p:cNvPr>
          <p:cNvSpPr/>
          <p:nvPr/>
        </p:nvSpPr>
        <p:spPr>
          <a:xfrm>
            <a:off x="1828799" y="2377267"/>
            <a:ext cx="1676400" cy="609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 PROTOCOL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426781-DB13-454A-AA3D-E6DA5370E525}"/>
              </a:ext>
            </a:extLst>
          </p:cNvPr>
          <p:cNvSpPr/>
          <p:nvPr/>
        </p:nvSpPr>
        <p:spPr>
          <a:xfrm>
            <a:off x="1828799" y="4261889"/>
            <a:ext cx="1981199" cy="132849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ETHERNET</a:t>
            </a:r>
          </a:p>
          <a:p>
            <a:pPr algn="ctr"/>
            <a:r>
              <a:rPr lang="en-US" dirty="0"/>
              <a:t>SRC: A, DST: B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4FAB51-6A1D-41CA-AA14-ECEA97D4DFDD}"/>
              </a:ext>
            </a:extLst>
          </p:cNvPr>
          <p:cNvSpPr/>
          <p:nvPr/>
        </p:nvSpPr>
        <p:spPr>
          <a:xfrm>
            <a:off x="1918716" y="4932268"/>
            <a:ext cx="1828800" cy="658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SRC: W, DST: M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2F03457-8338-49EC-8477-37A995A4EEBF}"/>
              </a:ext>
            </a:extLst>
          </p:cNvPr>
          <p:cNvSpPr/>
          <p:nvPr/>
        </p:nvSpPr>
        <p:spPr>
          <a:xfrm>
            <a:off x="2424621" y="3162755"/>
            <a:ext cx="484632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E1ADA81A-0DCF-46AB-BA67-E14547526317}"/>
              </a:ext>
            </a:extLst>
          </p:cNvPr>
          <p:cNvSpPr/>
          <p:nvPr/>
        </p:nvSpPr>
        <p:spPr>
          <a:xfrm>
            <a:off x="7010399" y="5561735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</a:t>
            </a:r>
            <a:r>
              <a:rPr lang="en-US" b="1"/>
              <a:t>: </a:t>
            </a:r>
            <a:r>
              <a:rPr lang="en-US" b="1" dirty="0"/>
              <a:t>M</a:t>
            </a:r>
          </a:p>
          <a:p>
            <a:pPr algn="ctr"/>
            <a:r>
              <a:rPr lang="en-US" b="1" dirty="0"/>
              <a:t>MAC: C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113C7FF-F624-4D03-8C5A-92B530439738}"/>
              </a:ext>
            </a:extLst>
          </p:cNvPr>
          <p:cNvSpPr/>
          <p:nvPr/>
        </p:nvSpPr>
        <p:spPr>
          <a:xfrm>
            <a:off x="3236867" y="5916057"/>
            <a:ext cx="978408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8D5A20F-3C29-49E5-8A42-02B4365B3CB9}"/>
              </a:ext>
            </a:extLst>
          </p:cNvPr>
          <p:cNvSpPr/>
          <p:nvPr/>
        </p:nvSpPr>
        <p:spPr>
          <a:xfrm>
            <a:off x="6065520" y="5916057"/>
            <a:ext cx="978408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6498F4-CC6C-4511-B8F1-15FBCD540792}"/>
              </a:ext>
            </a:extLst>
          </p:cNvPr>
          <p:cNvSpPr txBox="1"/>
          <p:nvPr/>
        </p:nvSpPr>
        <p:spPr>
          <a:xfrm>
            <a:off x="3505199" y="228600"/>
            <a:ext cx="3130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LAN 1				LAN 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26CA4C6-A304-4AF3-973A-91C305863E6F}"/>
              </a:ext>
            </a:extLst>
          </p:cNvPr>
          <p:cNvSpPr/>
          <p:nvPr/>
        </p:nvSpPr>
        <p:spPr>
          <a:xfrm>
            <a:off x="4215275" y="4233239"/>
            <a:ext cx="1981199" cy="132849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ETHERNET</a:t>
            </a:r>
          </a:p>
          <a:p>
            <a:pPr algn="ctr"/>
            <a:r>
              <a:rPr lang="en-US" dirty="0"/>
              <a:t>SRC: B, DST: C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B5DC47-534A-4FAE-9073-CF9A6A3FFA0A}"/>
              </a:ext>
            </a:extLst>
          </p:cNvPr>
          <p:cNvSpPr/>
          <p:nvPr/>
        </p:nvSpPr>
        <p:spPr>
          <a:xfrm>
            <a:off x="4305192" y="4903618"/>
            <a:ext cx="1828800" cy="658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SRC: W, DST: 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8BD402B-9D38-432F-8E4F-321ED57BD211}"/>
              </a:ext>
            </a:extLst>
          </p:cNvPr>
          <p:cNvSpPr/>
          <p:nvPr/>
        </p:nvSpPr>
        <p:spPr>
          <a:xfrm>
            <a:off x="7032317" y="4233239"/>
            <a:ext cx="1981199" cy="132849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ETHERNET</a:t>
            </a:r>
          </a:p>
          <a:p>
            <a:pPr algn="ctr"/>
            <a:r>
              <a:rPr lang="en-US" dirty="0"/>
              <a:t>SRC: B, DST: C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2B2AF7-C100-488C-9062-BCE379BABA24}"/>
              </a:ext>
            </a:extLst>
          </p:cNvPr>
          <p:cNvSpPr/>
          <p:nvPr/>
        </p:nvSpPr>
        <p:spPr>
          <a:xfrm>
            <a:off x="7122234" y="4903618"/>
            <a:ext cx="1828800" cy="658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SRC: W, DST: M</a:t>
            </a:r>
          </a:p>
        </p:txBody>
      </p:sp>
      <p:sp>
        <p:nvSpPr>
          <p:cNvPr id="26" name="Arrow: Up 25">
            <a:extLst>
              <a:ext uri="{FF2B5EF4-FFF2-40B4-BE49-F238E27FC236}">
                <a16:creationId xmlns:a16="http://schemas.microsoft.com/office/drawing/2014/main" id="{08E4CF74-8484-4E1E-925D-475A5189886F}"/>
              </a:ext>
            </a:extLst>
          </p:cNvPr>
          <p:cNvSpPr/>
          <p:nvPr/>
        </p:nvSpPr>
        <p:spPr>
          <a:xfrm>
            <a:off x="7780600" y="3092958"/>
            <a:ext cx="484632" cy="978408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0670928-3C9B-4C5B-81E7-38EC2430C13F}"/>
              </a:ext>
            </a:extLst>
          </p:cNvPr>
          <p:cNvSpPr/>
          <p:nvPr/>
        </p:nvSpPr>
        <p:spPr>
          <a:xfrm>
            <a:off x="7122234" y="2377267"/>
            <a:ext cx="1676400" cy="609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 PROTOCOL</a:t>
            </a:r>
          </a:p>
        </p:txBody>
      </p:sp>
      <p:sp>
        <p:nvSpPr>
          <p:cNvPr id="28" name="Arrow: Up 27">
            <a:extLst>
              <a:ext uri="{FF2B5EF4-FFF2-40B4-BE49-F238E27FC236}">
                <a16:creationId xmlns:a16="http://schemas.microsoft.com/office/drawing/2014/main" id="{6E5DB02A-C4BB-4BFD-8609-D036FC84D2C8}"/>
              </a:ext>
            </a:extLst>
          </p:cNvPr>
          <p:cNvSpPr/>
          <p:nvPr/>
        </p:nvSpPr>
        <p:spPr>
          <a:xfrm>
            <a:off x="7780600" y="1295400"/>
            <a:ext cx="484632" cy="978408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FFE7C7E-630B-416E-B782-E2372C7156C1}"/>
              </a:ext>
            </a:extLst>
          </p:cNvPr>
          <p:cNvSpPr/>
          <p:nvPr/>
        </p:nvSpPr>
        <p:spPr>
          <a:xfrm>
            <a:off x="7122234" y="300064"/>
            <a:ext cx="167640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IP Packet</a:t>
            </a:r>
          </a:p>
          <a:p>
            <a:r>
              <a:rPr lang="en-US" dirty="0"/>
              <a:t>SRC: W</a:t>
            </a:r>
          </a:p>
          <a:p>
            <a:r>
              <a:rPr lang="en-US" dirty="0"/>
              <a:t>DST: 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C56C0D-7938-4C0D-9548-C4DA57A28C91}"/>
              </a:ext>
            </a:extLst>
          </p:cNvPr>
          <p:cNvSpPr/>
          <p:nvPr/>
        </p:nvSpPr>
        <p:spPr>
          <a:xfrm>
            <a:off x="4303021" y="2377267"/>
            <a:ext cx="1676400" cy="609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 PROTOCOL</a:t>
            </a:r>
          </a:p>
        </p:txBody>
      </p:sp>
      <p:sp>
        <p:nvSpPr>
          <p:cNvPr id="31" name="Arrow: Up-Down 30">
            <a:extLst>
              <a:ext uri="{FF2B5EF4-FFF2-40B4-BE49-F238E27FC236}">
                <a16:creationId xmlns:a16="http://schemas.microsoft.com/office/drawing/2014/main" id="{E5D93D31-EA6B-4A02-A534-BE4F9C827C5B}"/>
              </a:ext>
            </a:extLst>
          </p:cNvPr>
          <p:cNvSpPr/>
          <p:nvPr/>
        </p:nvSpPr>
        <p:spPr>
          <a:xfrm>
            <a:off x="4898905" y="2986867"/>
            <a:ext cx="484632" cy="1216152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14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249F065-1DD4-4355-AF76-EDDC4B208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075" y="228600"/>
            <a:ext cx="5657850" cy="515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94FB7C-20BD-475D-95BE-32FACDBCDBCC}"/>
              </a:ext>
            </a:extLst>
          </p:cNvPr>
          <p:cNvSpPr txBox="1"/>
          <p:nvPr/>
        </p:nvSpPr>
        <p:spPr>
          <a:xfrm>
            <a:off x="673336" y="5562600"/>
            <a:ext cx="7797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http://www.tcpipguide.com/free/t_IndirectDeviceConnectionandMessageRouting.htm</a:t>
            </a:r>
          </a:p>
        </p:txBody>
      </p:sp>
    </p:spTree>
    <p:extLst>
      <p:ext uri="{BB962C8B-B14F-4D97-AF65-F5344CB8AC3E}">
        <p14:creationId xmlns:p14="http://schemas.microsoft.com/office/powerpoint/2010/main" val="3941051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5BA87-A939-472F-B766-553DA999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Across the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2A6D0-6D77-4AAC-8251-1A74198E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may have to move up a hierarchy</a:t>
            </a:r>
          </a:p>
          <a:p>
            <a:r>
              <a:rPr lang="en-US" dirty="0"/>
              <a:t>You to a Tier-3 ISP to a Tier-2 ISP, to a Tier 1 ISP</a:t>
            </a:r>
          </a:p>
          <a:p>
            <a:r>
              <a:rPr lang="en-US" dirty="0"/>
              <a:t>Top level ISP’s usually manage the “Autonomous Systems” (AS)</a:t>
            </a:r>
          </a:p>
          <a:p>
            <a:r>
              <a:rPr lang="en-US" dirty="0"/>
              <a:t>AS’s are the top level of the Internet in terms of routing</a:t>
            </a:r>
          </a:p>
          <a:p>
            <a:r>
              <a:rPr lang="en-US" dirty="0"/>
              <a:t>AS’s are interconnected and represent the “backbone”</a:t>
            </a:r>
          </a:p>
        </p:txBody>
      </p:sp>
    </p:spTree>
    <p:extLst>
      <p:ext uri="{BB962C8B-B14F-4D97-AF65-F5344CB8AC3E}">
        <p14:creationId xmlns:p14="http://schemas.microsoft.com/office/powerpoint/2010/main" val="35927277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1">
            <a:extLst>
              <a:ext uri="{FF2B5EF4-FFF2-40B4-BE49-F238E27FC236}">
                <a16:creationId xmlns:a16="http://schemas.microsoft.com/office/drawing/2014/main" id="{DC020333-0720-44CA-B31C-0A7A0E957BF7}"/>
              </a:ext>
            </a:extLst>
          </p:cNvPr>
          <p:cNvSpPr/>
          <p:nvPr/>
        </p:nvSpPr>
        <p:spPr>
          <a:xfrm>
            <a:off x="1540162" y="5715000"/>
            <a:ext cx="5486400" cy="914400"/>
          </a:xfrm>
          <a:prstGeom prst="cloud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INTERNET USERS</a:t>
            </a:r>
          </a:p>
          <a:p>
            <a:pPr algn="ctr"/>
            <a:r>
              <a:rPr lang="en-US" b="1" dirty="0"/>
              <a:t>(Individuals, Businesses, etc.)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6A57D9-64DA-4912-A0C0-6DF9E4966A91}"/>
              </a:ext>
            </a:extLst>
          </p:cNvPr>
          <p:cNvSpPr/>
          <p:nvPr/>
        </p:nvSpPr>
        <p:spPr>
          <a:xfrm>
            <a:off x="1371600" y="1219200"/>
            <a:ext cx="1143000" cy="762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AS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B63FEC-173A-4C5E-B7D3-5D23B97274A7}"/>
              </a:ext>
            </a:extLst>
          </p:cNvPr>
          <p:cNvSpPr/>
          <p:nvPr/>
        </p:nvSpPr>
        <p:spPr>
          <a:xfrm>
            <a:off x="3048000" y="1219200"/>
            <a:ext cx="1143000" cy="762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AS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28E88-3B54-456B-8E10-650403FC5C25}"/>
              </a:ext>
            </a:extLst>
          </p:cNvPr>
          <p:cNvSpPr txBox="1"/>
          <p:nvPr/>
        </p:nvSpPr>
        <p:spPr>
          <a:xfrm>
            <a:off x="4578540" y="990600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F0"/>
                </a:solidFill>
              </a:rPr>
              <a:t>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CE0518-8E74-481D-9046-113911A84169}"/>
              </a:ext>
            </a:extLst>
          </p:cNvPr>
          <p:cNvSpPr/>
          <p:nvPr/>
        </p:nvSpPr>
        <p:spPr>
          <a:xfrm>
            <a:off x="5867400" y="1205845"/>
            <a:ext cx="1143000" cy="762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AS 60,000+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5C76F1A-CC8E-48C4-A3C4-E48A09B5B478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514600" y="1600200"/>
            <a:ext cx="5334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7B8E1F-6312-4040-92A1-7D60D6C798A3}"/>
              </a:ext>
            </a:extLst>
          </p:cNvPr>
          <p:cNvCxnSpPr>
            <a:cxnSpLocks/>
          </p:cNvCxnSpPr>
          <p:nvPr/>
        </p:nvCxnSpPr>
        <p:spPr>
          <a:xfrm>
            <a:off x="4191000" y="1586845"/>
            <a:ext cx="381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4" name="Arc 13">
            <a:extLst>
              <a:ext uri="{FF2B5EF4-FFF2-40B4-BE49-F238E27FC236}">
                <a16:creationId xmlns:a16="http://schemas.microsoft.com/office/drawing/2014/main" id="{A1F9F8AD-27D5-4EE8-83A0-C8F5A0F37CDF}"/>
              </a:ext>
            </a:extLst>
          </p:cNvPr>
          <p:cNvSpPr/>
          <p:nvPr/>
        </p:nvSpPr>
        <p:spPr>
          <a:xfrm rot="18947683">
            <a:off x="1771492" y="325061"/>
            <a:ext cx="3289093" cy="3650081"/>
          </a:xfrm>
          <a:prstGeom prst="arc">
            <a:avLst>
              <a:gd name="adj1" fmla="val 15354212"/>
              <a:gd name="adj2" fmla="val 601179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36AECCE8-1A80-40A3-AC7E-085908EF1AAE}"/>
              </a:ext>
            </a:extLst>
          </p:cNvPr>
          <p:cNvSpPr/>
          <p:nvPr/>
        </p:nvSpPr>
        <p:spPr>
          <a:xfrm rot="18947683">
            <a:off x="5100117" y="707193"/>
            <a:ext cx="1852173" cy="1885912"/>
          </a:xfrm>
          <a:prstGeom prst="arc">
            <a:avLst>
              <a:gd name="adj1" fmla="val 15304834"/>
              <a:gd name="adj2" fmla="val 601179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A52FF215-C3B6-4FD8-B142-3A52CE8D08BB}"/>
              </a:ext>
            </a:extLst>
          </p:cNvPr>
          <p:cNvSpPr/>
          <p:nvPr/>
        </p:nvSpPr>
        <p:spPr>
          <a:xfrm rot="5400000">
            <a:off x="4025191" y="-655366"/>
            <a:ext cx="516342" cy="6128324"/>
          </a:xfrm>
          <a:prstGeom prst="rightBrac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1C5569-E88A-4E60-832A-85982A44327F}"/>
              </a:ext>
            </a:extLst>
          </p:cNvPr>
          <p:cNvSpPr txBox="1"/>
          <p:nvPr/>
        </p:nvSpPr>
        <p:spPr>
          <a:xfrm>
            <a:off x="1495466" y="2684473"/>
            <a:ext cx="5575792" cy="923330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TIER 1 ISP’s </a:t>
            </a:r>
          </a:p>
          <a:p>
            <a:pPr algn="ctr"/>
            <a:r>
              <a:rPr lang="en-US" dirty="0"/>
              <a:t>(Enable most AS’s. As the AS’s are not fully connected, carry traffic for each other)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C5D1E-4812-4A88-A011-1B239E259711}"/>
              </a:ext>
            </a:extLst>
          </p:cNvPr>
          <p:cNvSpPr txBox="1"/>
          <p:nvPr/>
        </p:nvSpPr>
        <p:spPr>
          <a:xfrm>
            <a:off x="1943100" y="533400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Border Gateway Protocol (BGP)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66636-895F-482C-BD00-FC816615B881}"/>
              </a:ext>
            </a:extLst>
          </p:cNvPr>
          <p:cNvSpPr txBox="1"/>
          <p:nvPr/>
        </p:nvSpPr>
        <p:spPr>
          <a:xfrm>
            <a:off x="1495466" y="3849714"/>
            <a:ext cx="5575792" cy="646331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TIER 2 ISP’s </a:t>
            </a:r>
          </a:p>
          <a:p>
            <a:pPr algn="ctr"/>
            <a:r>
              <a:rPr lang="en-US" dirty="0"/>
              <a:t>(Large Scale Systems)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AFB6AE-E9BE-4FFE-BC60-6B8F803C41E9}"/>
              </a:ext>
            </a:extLst>
          </p:cNvPr>
          <p:cNvSpPr txBox="1"/>
          <p:nvPr/>
        </p:nvSpPr>
        <p:spPr>
          <a:xfrm>
            <a:off x="1495466" y="4738592"/>
            <a:ext cx="5575792" cy="646331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TIER 3 ISP’s </a:t>
            </a:r>
          </a:p>
          <a:p>
            <a:pPr algn="ctr"/>
            <a:r>
              <a:rPr lang="en-US" dirty="0"/>
              <a:t>(Last Mile ISP)</a:t>
            </a: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123330D7-D7D6-4B08-BBFA-E1C165F90607}"/>
              </a:ext>
            </a:extLst>
          </p:cNvPr>
          <p:cNvSpPr/>
          <p:nvPr/>
        </p:nvSpPr>
        <p:spPr>
          <a:xfrm>
            <a:off x="1525318" y="2107624"/>
            <a:ext cx="484632" cy="3975755"/>
          </a:xfrm>
          <a:prstGeom prst="up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85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5BA87-A939-472F-B766-553DA999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2A6D0-6D77-4AAC-8251-1A74198E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routers don’t know specifically where to send data</a:t>
            </a:r>
          </a:p>
          <a:p>
            <a:r>
              <a:rPr lang="en-US" dirty="0"/>
              <a:t>A default route (or a default router) passes up the hierarchy</a:t>
            </a:r>
          </a:p>
          <a:p>
            <a:r>
              <a:rPr lang="en-US" dirty="0"/>
              <a:t>Routers in the AS’s </a:t>
            </a:r>
            <a:r>
              <a:rPr lang="en-US" b="1" i="1" dirty="0"/>
              <a:t>have no default route</a:t>
            </a:r>
            <a:endParaRPr lang="en-US" dirty="0"/>
          </a:p>
          <a:p>
            <a:r>
              <a:rPr lang="en-US" dirty="0"/>
              <a:t>Routers in the AS’s build tables to know where to send data</a:t>
            </a:r>
          </a:p>
          <a:p>
            <a:r>
              <a:rPr lang="en-US" dirty="0"/>
              <a:t>(The buck stops here)</a:t>
            </a:r>
          </a:p>
        </p:txBody>
      </p:sp>
    </p:spTree>
    <p:extLst>
      <p:ext uri="{BB962C8B-B14F-4D97-AF65-F5344CB8AC3E}">
        <p14:creationId xmlns:p14="http://schemas.microsoft.com/office/powerpoint/2010/main" val="11128400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EAE0-1766-404D-BB3C-A7BC65468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Name System (DNS)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9AFF8-8776-4D40-9AB8-F769B4268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don’t usually browse the web with IP addresses</a:t>
            </a:r>
          </a:p>
          <a:p>
            <a:r>
              <a:rPr lang="en-US" dirty="0"/>
              <a:t>You can, of course. Try browsing to 172.217.13.4</a:t>
            </a:r>
          </a:p>
          <a:p>
            <a:r>
              <a:rPr lang="en-US" dirty="0"/>
              <a:t>But what a pain to remember</a:t>
            </a:r>
          </a:p>
          <a:p>
            <a:r>
              <a:rPr lang="en-US" dirty="0"/>
              <a:t>DNS is how we convert “google.com” to “172.217.13.4”</a:t>
            </a:r>
          </a:p>
        </p:txBody>
      </p:sp>
    </p:spTree>
    <p:extLst>
      <p:ext uri="{BB962C8B-B14F-4D97-AF65-F5344CB8AC3E}">
        <p14:creationId xmlns:p14="http://schemas.microsoft.com/office/powerpoint/2010/main" val="3958794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2AD6-2A50-4F5C-B96A-26C19966A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Client-Server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18423-86B0-44F1-AFDE-3EF0F5F7F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resources in a high-performance, centralized machine</a:t>
            </a:r>
          </a:p>
          <a:p>
            <a:r>
              <a:rPr lang="en-US" dirty="0"/>
              <a:t>Clients can be much “dumber” </a:t>
            </a:r>
            <a:r>
              <a:rPr lang="en-US" i="1" dirty="0"/>
              <a:t>by comparison</a:t>
            </a:r>
            <a:endParaRPr lang="en-US" dirty="0"/>
          </a:p>
          <a:p>
            <a:r>
              <a:rPr lang="en-US" dirty="0"/>
              <a:t>Much more efficient</a:t>
            </a:r>
          </a:p>
          <a:p>
            <a:pPr lvl="1"/>
            <a:r>
              <a:rPr lang="en-US" dirty="0"/>
              <a:t>Sharing data between devices, applications, and people</a:t>
            </a:r>
          </a:p>
          <a:p>
            <a:pPr lvl="1"/>
            <a:r>
              <a:rPr lang="en-US" dirty="0"/>
              <a:t>Access from multiple locations (including hackers!)</a:t>
            </a:r>
          </a:p>
          <a:p>
            <a:pPr lvl="1"/>
            <a:r>
              <a:rPr lang="en-US" dirty="0"/>
              <a:t>Time-sharing a central machine is more scalable &amp; cost-effective</a:t>
            </a:r>
          </a:p>
        </p:txBody>
      </p:sp>
    </p:spTree>
    <p:extLst>
      <p:ext uri="{BB962C8B-B14F-4D97-AF65-F5344CB8AC3E}">
        <p14:creationId xmlns:p14="http://schemas.microsoft.com/office/powerpoint/2010/main" val="3437385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B806-68E9-4A1F-8D0A-20997D888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1980-2000 (</a:t>
            </a:r>
            <a:r>
              <a:rPr lang="en-US" dirty="0" err="1"/>
              <a:t>ish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97FDAF-F6C3-4A95-911A-38C7162F7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02361" y="2765204"/>
            <a:ext cx="3270666" cy="2571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66DE9A-84DE-4E02-B939-FA84936BA78F}"/>
              </a:ext>
            </a:extLst>
          </p:cNvPr>
          <p:cNvSpPr txBox="1"/>
          <p:nvPr/>
        </p:nvSpPr>
        <p:spPr>
          <a:xfrm>
            <a:off x="3002361" y="5439902"/>
            <a:ext cx="3270666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pngimg.com/download/7704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</p:spTree>
    <p:extLst>
      <p:ext uri="{BB962C8B-B14F-4D97-AF65-F5344CB8AC3E}">
        <p14:creationId xmlns:p14="http://schemas.microsoft.com/office/powerpoint/2010/main" val="1954561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DB5C-B9E6-465A-B712-D28C0487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Abstraction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0D651F-B8A0-4DE7-BCB6-5652BBB01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D0B6FA-EF0A-4425-9FE0-81DD607B2EF4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E2C73D-C409-456E-97ED-E063F5D336A0}"/>
              </a:ext>
            </a:extLst>
          </p:cNvPr>
          <p:cNvSpPr txBox="1"/>
          <p:nvPr/>
        </p:nvSpPr>
        <p:spPr>
          <a:xfrm>
            <a:off x="2779634" y="5071069"/>
            <a:ext cx="365516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</a:t>
            </a:r>
            <a:r>
              <a:rPr lang="en-US" sz="1350" b="1" i="1" dirty="0"/>
              <a:t>LISTENS</a:t>
            </a:r>
            <a:r>
              <a:rPr lang="en-US" sz="1350" dirty="0"/>
              <a:t> FOR INCOMING REQUESTS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43389C83-0326-4A55-A040-247DD013E867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9FB10788-677D-417E-B0EB-45C3166B58F4}"/>
              </a:ext>
            </a:extLst>
          </p:cNvPr>
          <p:cNvSpPr/>
          <p:nvPr/>
        </p:nvSpPr>
        <p:spPr>
          <a:xfrm>
            <a:off x="5831134" y="2793626"/>
            <a:ext cx="2479148" cy="1342262"/>
          </a:xfrm>
          <a:prstGeom prst="cloudCallout">
            <a:avLst>
              <a:gd name="adj1" fmla="val -103158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I’m Lonely. I wish someone would talk to me!</a:t>
            </a:r>
          </a:p>
        </p:txBody>
      </p:sp>
    </p:spTree>
    <p:extLst>
      <p:ext uri="{BB962C8B-B14F-4D97-AF65-F5344CB8AC3E}">
        <p14:creationId xmlns:p14="http://schemas.microsoft.com/office/powerpoint/2010/main" val="2513802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2F480-1B11-461F-9DCE-181E07A38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 of TCP/IP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CDED1-659B-4DD3-A578-6910C0A01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C181B5-B235-44A9-A426-05052A655462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537DB-9366-4A5A-9AA1-8491495B7EFE}"/>
              </a:ext>
            </a:extLst>
          </p:cNvPr>
          <p:cNvSpPr txBox="1"/>
          <p:nvPr/>
        </p:nvSpPr>
        <p:spPr>
          <a:xfrm>
            <a:off x="2679511" y="5074736"/>
            <a:ext cx="370646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HAS AN </a:t>
            </a:r>
            <a:r>
              <a:rPr lang="en-US" sz="1350" b="1" dirty="0"/>
              <a:t>IP ADDRESS</a:t>
            </a:r>
            <a:r>
              <a:rPr lang="en-US" sz="1350" dirty="0"/>
              <a:t> AND</a:t>
            </a:r>
            <a:r>
              <a:rPr lang="en-US" sz="1350" b="1" dirty="0"/>
              <a:t> TCP PORT</a:t>
            </a:r>
            <a:endParaRPr lang="en-US" sz="1350" dirty="0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113C282E-224A-4481-BD8E-04827327CC8A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-3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B026CD0-992B-42AC-9B9B-CA0B1B6F3C6D}"/>
              </a:ext>
            </a:extLst>
          </p:cNvPr>
          <p:cNvSpPr/>
          <p:nvPr/>
        </p:nvSpPr>
        <p:spPr>
          <a:xfrm>
            <a:off x="5576637" y="2757869"/>
            <a:ext cx="2959576" cy="1342262"/>
          </a:xfrm>
          <a:prstGeom prst="cloudCallout">
            <a:avLst>
              <a:gd name="adj1" fmla="val -87049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Now I have an </a:t>
            </a:r>
            <a:r>
              <a:rPr lang="en-US" sz="1350" b="1" u="sng" dirty="0"/>
              <a:t>Address/Port</a:t>
            </a:r>
            <a:r>
              <a:rPr lang="en-US" sz="1350" b="1" dirty="0"/>
              <a:t>!  Maybe I’ll get Requests!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5BA80C-ECC1-4C60-AA55-32F96C9638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87506" y="3038659"/>
            <a:ext cx="2499014" cy="13826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B748DD-373F-4C61-A2E1-0261A52CC79C}"/>
              </a:ext>
            </a:extLst>
          </p:cNvPr>
          <p:cNvSpPr txBox="1"/>
          <p:nvPr/>
        </p:nvSpPr>
        <p:spPr>
          <a:xfrm>
            <a:off x="1473205" y="4547848"/>
            <a:ext cx="1238688" cy="40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://pngimg.com/download/43024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7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27ECF3-1E04-468A-AD25-BAB33E9293F0}"/>
              </a:ext>
            </a:extLst>
          </p:cNvPr>
          <p:cNvSpPr txBox="1"/>
          <p:nvPr/>
        </p:nvSpPr>
        <p:spPr>
          <a:xfrm rot="20629875">
            <a:off x="2113786" y="3576601"/>
            <a:ext cx="133882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IP: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192.168.0.1</a:t>
            </a:r>
          </a:p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PORT: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80</a:t>
            </a:r>
            <a:endParaRPr lang="en-US" sz="135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8918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CBFC7-9047-4DE5-848D-315A555E9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Meanwhile, Client Abstraction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7EF449-890C-4641-94F1-5656C60AE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529297" y="2928478"/>
            <a:ext cx="2079866" cy="15759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90F5C1-6508-43E9-AD8B-C72F45D935CE}"/>
              </a:ext>
            </a:extLst>
          </p:cNvPr>
          <p:cNvSpPr txBox="1"/>
          <p:nvPr/>
        </p:nvSpPr>
        <p:spPr>
          <a:xfrm>
            <a:off x="1529297" y="4629133"/>
            <a:ext cx="207986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pngimg.com/download/5931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26E24F-0338-4FAB-A8CA-83FBA92BD89A}"/>
              </a:ext>
            </a:extLst>
          </p:cNvPr>
          <p:cNvSpPr txBox="1"/>
          <p:nvPr/>
        </p:nvSpPr>
        <p:spPr>
          <a:xfrm>
            <a:off x="2779634" y="5071069"/>
            <a:ext cx="43717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CLIENT </a:t>
            </a:r>
            <a:r>
              <a:rPr lang="en-US" sz="1350" b="1" i="1" dirty="0"/>
              <a:t>CONNECTS</a:t>
            </a:r>
            <a:r>
              <a:rPr lang="en-US" sz="1350" dirty="0"/>
              <a:t> TO MAKE OUTBOUND REQUESTS</a:t>
            </a:r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A97F97EB-5B6F-4C62-B4B0-468FA3B5D20B}"/>
              </a:ext>
            </a:extLst>
          </p:cNvPr>
          <p:cNvSpPr/>
          <p:nvPr/>
        </p:nvSpPr>
        <p:spPr>
          <a:xfrm>
            <a:off x="2226330" y="3085889"/>
            <a:ext cx="685800" cy="6858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39DCB115-F1D6-44A7-AE81-4FFAA1CA7F18}"/>
              </a:ext>
            </a:extLst>
          </p:cNvPr>
          <p:cNvSpPr/>
          <p:nvPr/>
        </p:nvSpPr>
        <p:spPr>
          <a:xfrm>
            <a:off x="3718723" y="3307060"/>
            <a:ext cx="3792071" cy="6894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HELLO?!</a:t>
            </a:r>
          </a:p>
        </p:txBody>
      </p:sp>
    </p:spTree>
    <p:extLst>
      <p:ext uri="{BB962C8B-B14F-4D97-AF65-F5344CB8AC3E}">
        <p14:creationId xmlns:p14="http://schemas.microsoft.com/office/powerpoint/2010/main" val="9300538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E075B-DD84-4580-94AE-CAFCB8F26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/>
          <a:lstStyle/>
          <a:p>
            <a:r>
              <a:rPr lang="en-US" dirty="0"/>
              <a:t>TCP/IP Again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961BB1-02EC-4E70-B204-DF40192EB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529297" y="2928478"/>
            <a:ext cx="2079866" cy="15759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BEB4BC-8E35-485D-8C3C-E087A55A9E18}"/>
              </a:ext>
            </a:extLst>
          </p:cNvPr>
          <p:cNvSpPr txBox="1"/>
          <p:nvPr/>
        </p:nvSpPr>
        <p:spPr>
          <a:xfrm>
            <a:off x="1529297" y="4629133"/>
            <a:ext cx="207986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pngimg.com/download/5931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9568C4-C952-49AA-8C58-69861D8B6206}"/>
              </a:ext>
            </a:extLst>
          </p:cNvPr>
          <p:cNvSpPr txBox="1"/>
          <p:nvPr/>
        </p:nvSpPr>
        <p:spPr>
          <a:xfrm>
            <a:off x="2779634" y="5071069"/>
            <a:ext cx="43717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CLIENT </a:t>
            </a:r>
            <a:r>
              <a:rPr lang="en-US" sz="1350" b="1" i="1" dirty="0"/>
              <a:t>CONNECTS</a:t>
            </a:r>
            <a:r>
              <a:rPr lang="en-US" sz="1350" dirty="0"/>
              <a:t> TO MAKE OUTBOUND REQUESTS</a:t>
            </a:r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87BE4F44-BA1D-4229-8031-377AE8CFD588}"/>
              </a:ext>
            </a:extLst>
          </p:cNvPr>
          <p:cNvSpPr/>
          <p:nvPr/>
        </p:nvSpPr>
        <p:spPr>
          <a:xfrm>
            <a:off x="2226330" y="3085889"/>
            <a:ext cx="685800" cy="6858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B95EEBE-2A46-43FD-9C8B-7D47A61EB3BA}"/>
              </a:ext>
            </a:extLst>
          </p:cNvPr>
          <p:cNvSpPr/>
          <p:nvPr/>
        </p:nvSpPr>
        <p:spPr>
          <a:xfrm>
            <a:off x="5742810" y="3257513"/>
            <a:ext cx="1584308" cy="6894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HELLO?!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0DBE3F-97D9-4719-A349-1733AA7B99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401191" y="2579095"/>
            <a:ext cx="2602310" cy="18758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AFCB2F-F593-49D4-A030-906A8E14D071}"/>
              </a:ext>
            </a:extLst>
          </p:cNvPr>
          <p:cNvSpPr txBox="1"/>
          <p:nvPr/>
        </p:nvSpPr>
        <p:spPr>
          <a:xfrm>
            <a:off x="3924096" y="4537429"/>
            <a:ext cx="181871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://pngimg.com/download/18360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57A7D2-990E-4E4A-AAAC-F116A8590822}"/>
              </a:ext>
            </a:extLst>
          </p:cNvPr>
          <p:cNvSpPr txBox="1"/>
          <p:nvPr/>
        </p:nvSpPr>
        <p:spPr>
          <a:xfrm>
            <a:off x="3640639" y="3605530"/>
            <a:ext cx="21021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TO: 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192.168.0.1:80</a:t>
            </a:r>
          </a:p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FROM: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192.168.0.2:5280</a:t>
            </a:r>
            <a:endParaRPr lang="en-US" sz="135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39C1BB9-4181-43E8-B4C1-817909A21A19}"/>
              </a:ext>
            </a:extLst>
          </p:cNvPr>
          <p:cNvSpPr/>
          <p:nvPr/>
        </p:nvSpPr>
        <p:spPr>
          <a:xfrm>
            <a:off x="5283396" y="3777630"/>
            <a:ext cx="393173" cy="352068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8547ED-F4E4-481C-920D-5B57C00C74AE}"/>
              </a:ext>
            </a:extLst>
          </p:cNvPr>
          <p:cNvSpPr txBox="1"/>
          <p:nvPr/>
        </p:nvSpPr>
        <p:spPr>
          <a:xfrm>
            <a:off x="6340900" y="4337593"/>
            <a:ext cx="147187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Usually random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E4BB65-391F-4406-912C-7053EC25E6F1}"/>
              </a:ext>
            </a:extLst>
          </p:cNvPr>
          <p:cNvCxnSpPr>
            <a:cxnSpLocks/>
          </p:cNvCxnSpPr>
          <p:nvPr/>
        </p:nvCxnSpPr>
        <p:spPr>
          <a:xfrm flipH="1" flipV="1">
            <a:off x="5610938" y="4084158"/>
            <a:ext cx="806060" cy="49843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0689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F919-5B54-44AB-B117-88BD3C47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Incoming Request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0A5C23-1185-4C3E-AFD1-53827C77E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CAB057-2AAA-4AC8-9CDD-AFF36CA2C4C7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6C8F8E-32A1-41DE-9FFF-5E25BB7ACA08}"/>
              </a:ext>
            </a:extLst>
          </p:cNvPr>
          <p:cNvSpPr txBox="1"/>
          <p:nvPr/>
        </p:nvSpPr>
        <p:spPr>
          <a:xfrm>
            <a:off x="3131341" y="5138731"/>
            <a:ext cx="237597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RECEIVES REQUEST</a:t>
            </a:r>
            <a:endParaRPr lang="en-US" sz="1350" b="1" dirty="0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09E9D4D0-4059-4A01-9AF1-B968CB935D2F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4490351-FBC0-4D14-A686-2334CF0CB35B}"/>
              </a:ext>
            </a:extLst>
          </p:cNvPr>
          <p:cNvSpPr/>
          <p:nvPr/>
        </p:nvSpPr>
        <p:spPr>
          <a:xfrm>
            <a:off x="5576637" y="2757869"/>
            <a:ext cx="2959576" cy="1342262"/>
          </a:xfrm>
          <a:prstGeom prst="cloudCallout">
            <a:avLst>
              <a:gd name="adj1" fmla="val -87049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I GOT A REQUEST!!!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3C1937-7F08-40DC-A7FB-118588255F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8332" y="2572977"/>
            <a:ext cx="2602310" cy="18758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AD93CC-0A39-41DE-9F2D-8C96E7DDF39A}"/>
              </a:ext>
            </a:extLst>
          </p:cNvPr>
          <p:cNvSpPr txBox="1"/>
          <p:nvPr/>
        </p:nvSpPr>
        <p:spPr>
          <a:xfrm>
            <a:off x="937781" y="3599413"/>
            <a:ext cx="21935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TO: 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192.168.0.1:80</a:t>
            </a:r>
          </a:p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FROM: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192.168.0.2:5280</a:t>
            </a:r>
            <a:endParaRPr lang="en-US" sz="135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F288B-0656-4BA5-ABC8-04D286B6161D}"/>
              </a:ext>
            </a:extLst>
          </p:cNvPr>
          <p:cNvSpPr txBox="1"/>
          <p:nvPr/>
        </p:nvSpPr>
        <p:spPr>
          <a:xfrm>
            <a:off x="1462459" y="3036535"/>
            <a:ext cx="88357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REQUEST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E8EF2F4-BDB3-4386-A890-CDADC0D04E13}"/>
              </a:ext>
            </a:extLst>
          </p:cNvPr>
          <p:cNvSpPr/>
          <p:nvPr/>
        </p:nvSpPr>
        <p:spPr>
          <a:xfrm>
            <a:off x="403412" y="3131797"/>
            <a:ext cx="733806" cy="363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2930865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F919-5B54-44AB-B117-88BD3C47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0A5C23-1185-4C3E-AFD1-53827C77E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CAB057-2AAA-4AC8-9CDD-AFF36CA2C4C7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6C8F8E-32A1-41DE-9FFF-5E25BB7ACA08}"/>
              </a:ext>
            </a:extLst>
          </p:cNvPr>
          <p:cNvSpPr txBox="1"/>
          <p:nvPr/>
        </p:nvSpPr>
        <p:spPr>
          <a:xfrm>
            <a:off x="2772276" y="5110595"/>
            <a:ext cx="360387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</a:t>
            </a:r>
            <a:r>
              <a:rPr lang="en-US" sz="1350" b="1" dirty="0"/>
              <a:t>INVERTS TO/FROM </a:t>
            </a:r>
            <a:r>
              <a:rPr lang="en-US" sz="1350" dirty="0"/>
              <a:t>FOR RESPONSE</a:t>
            </a:r>
            <a:endParaRPr lang="en-US" sz="1350" b="1" dirty="0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09E9D4D0-4059-4A01-9AF1-B968CB935D2F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4490351-FBC0-4D14-A686-2334CF0CB35B}"/>
              </a:ext>
            </a:extLst>
          </p:cNvPr>
          <p:cNvSpPr/>
          <p:nvPr/>
        </p:nvSpPr>
        <p:spPr>
          <a:xfrm>
            <a:off x="5576637" y="2757869"/>
            <a:ext cx="2959576" cy="1342262"/>
          </a:xfrm>
          <a:prstGeom prst="cloudCallout">
            <a:avLst>
              <a:gd name="adj1" fmla="val -87049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MY NEW PENPAL!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3C1937-7F08-40DC-A7FB-118588255F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8332" y="2572977"/>
            <a:ext cx="2602310" cy="18758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AD93CC-0A39-41DE-9F2D-8C96E7DDF39A}"/>
              </a:ext>
            </a:extLst>
          </p:cNvPr>
          <p:cNvSpPr txBox="1"/>
          <p:nvPr/>
        </p:nvSpPr>
        <p:spPr>
          <a:xfrm>
            <a:off x="937781" y="3599413"/>
            <a:ext cx="204746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TO: 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192.168.0.2:5280 </a:t>
            </a:r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FROM: 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192.168.0.1:80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F288B-0656-4BA5-ABC8-04D286B6161D}"/>
              </a:ext>
            </a:extLst>
          </p:cNvPr>
          <p:cNvSpPr txBox="1"/>
          <p:nvPr/>
        </p:nvSpPr>
        <p:spPr>
          <a:xfrm>
            <a:off x="1462459" y="3036535"/>
            <a:ext cx="101502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RESPONSE</a:t>
            </a:r>
          </a:p>
        </p:txBody>
      </p:sp>
      <p:sp>
        <p:nvSpPr>
          <p:cNvPr id="3" name="Arrow: Left 2">
            <a:extLst>
              <a:ext uri="{FF2B5EF4-FFF2-40B4-BE49-F238E27FC236}">
                <a16:creationId xmlns:a16="http://schemas.microsoft.com/office/drawing/2014/main" id="{C3A6EC4C-BD10-467B-8E9F-90762123356C}"/>
              </a:ext>
            </a:extLst>
          </p:cNvPr>
          <p:cNvSpPr/>
          <p:nvPr/>
        </p:nvSpPr>
        <p:spPr>
          <a:xfrm>
            <a:off x="513506" y="3247263"/>
            <a:ext cx="733806" cy="3634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0809548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6C131-06BD-491E-A174-6FC3D335E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Listens to Many Requests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B9ED72-DEC5-4E4B-8AB2-56E9DFBD0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89078" y="2947235"/>
            <a:ext cx="1765844" cy="1765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CC8922-3D91-4DA6-B175-E61549642E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33419" y="2913808"/>
            <a:ext cx="2079866" cy="15759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0BB9AA-518B-4FBF-ADDA-92281A162A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30715" y="2947236"/>
            <a:ext cx="2079866" cy="1575980"/>
          </a:xfrm>
          <a:prstGeom prst="rect">
            <a:avLst/>
          </a:prstGeom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765E153A-605C-4877-B162-A8A55682A1DB}"/>
              </a:ext>
            </a:extLst>
          </p:cNvPr>
          <p:cNvSpPr/>
          <p:nvPr/>
        </p:nvSpPr>
        <p:spPr>
          <a:xfrm>
            <a:off x="5454922" y="3371751"/>
            <a:ext cx="733806" cy="3634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246D480-5B64-4EB2-8FEF-A83AA34B8CFA}"/>
              </a:ext>
            </a:extLst>
          </p:cNvPr>
          <p:cNvSpPr/>
          <p:nvPr/>
        </p:nvSpPr>
        <p:spPr>
          <a:xfrm>
            <a:off x="2834279" y="3371751"/>
            <a:ext cx="733806" cy="363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4DAED-1142-426D-AEAF-A3B31CD4B042}"/>
              </a:ext>
            </a:extLst>
          </p:cNvPr>
          <p:cNvSpPr txBox="1"/>
          <p:nvPr/>
        </p:nvSpPr>
        <p:spPr>
          <a:xfrm>
            <a:off x="1753248" y="5077946"/>
            <a:ext cx="545694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USES </a:t>
            </a:r>
            <a:r>
              <a:rPr lang="en-US" sz="1350" b="1" dirty="0"/>
              <a:t>(SRC IP, SRC PORT, DST IP, DST PORT)</a:t>
            </a:r>
            <a:r>
              <a:rPr lang="en-US" sz="1350" dirty="0"/>
              <a:t>* TO MULTIPLEX</a:t>
            </a:r>
            <a:endParaRPr lang="en-US" sz="135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CD616-0C4B-4FD3-A423-12BB8F19A7D3}"/>
              </a:ext>
            </a:extLst>
          </p:cNvPr>
          <p:cNvSpPr txBox="1"/>
          <p:nvPr/>
        </p:nvSpPr>
        <p:spPr>
          <a:xfrm>
            <a:off x="1767389" y="5378027"/>
            <a:ext cx="531921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This is how one server on one port (e.g., webserver) handles many clients, even from the same computer</a:t>
            </a: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A7279BB8-B005-441D-A0B8-EF39EFE7BC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1571629"/>
              </p:ext>
            </p:extLst>
          </p:nvPr>
        </p:nvGraphicFramePr>
        <p:xfrm>
          <a:off x="1219200" y="5885858"/>
          <a:ext cx="6781800" cy="893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179804564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815590439"/>
                    </a:ext>
                  </a:extLst>
                </a:gridCol>
              </a:tblGrid>
              <a:tr h="514942">
                <a:tc>
                  <a:txBody>
                    <a:bodyPr/>
                    <a:lstStyle/>
                    <a:p>
                      <a:r>
                        <a:rPr lang="en-US" dirty="0"/>
                        <a:t>192.168.1.1, </a:t>
                      </a:r>
                      <a:r>
                        <a:rPr lang="en-US" u="sng" dirty="0"/>
                        <a:t>5280</a:t>
                      </a:r>
                      <a:r>
                        <a:rPr lang="en-US" dirty="0"/>
                        <a:t>, 192.168.1.2, 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Web Server Process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91234"/>
                  </a:ext>
                </a:extLst>
              </a:tr>
              <a:tr h="378692">
                <a:tc>
                  <a:txBody>
                    <a:bodyPr/>
                    <a:lstStyle/>
                    <a:p>
                      <a:r>
                        <a:rPr lang="en-US" dirty="0"/>
                        <a:t>192.168.1.1, </a:t>
                      </a:r>
                      <a:r>
                        <a:rPr lang="en-US" u="sng" dirty="0"/>
                        <a:t>9019</a:t>
                      </a:r>
                      <a:r>
                        <a:rPr lang="en-US" dirty="0"/>
                        <a:t>, 192.168.1.2, 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Web Server Process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042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9115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FD74-199E-4C56-AEC3-C4BCA02FA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2000 – Present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55C68-5CB8-4BF4-8B87-EC5456496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72724" y="2860401"/>
            <a:ext cx="3759472" cy="23496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03A7C9-03F9-42AA-AB9C-58FFC8EDCF46}"/>
              </a:ext>
            </a:extLst>
          </p:cNvPr>
          <p:cNvSpPr txBox="1"/>
          <p:nvPr/>
        </p:nvSpPr>
        <p:spPr>
          <a:xfrm>
            <a:off x="4917955" y="5276427"/>
            <a:ext cx="3714241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www.techstagram.com/2013/02/22/google-data-centers/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-nd/3.0/"/>
              </a:rPr>
              <a:t>CC BY-NC-ND</a:t>
            </a:r>
            <a:endParaRPr lang="en-US" sz="675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790B4E-D3F8-4535-B469-6F145582E3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61377" y="2874309"/>
            <a:ext cx="3128963" cy="22931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738E7-03F4-4F4E-84B4-ABAECCEFE294}"/>
              </a:ext>
            </a:extLst>
          </p:cNvPr>
          <p:cNvSpPr txBox="1"/>
          <p:nvPr/>
        </p:nvSpPr>
        <p:spPr>
          <a:xfrm>
            <a:off x="561377" y="5210071"/>
            <a:ext cx="312896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://dhinchakdev.blogspot.com/2015/01/how-to-create-wifi-hotspot-using.html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7" tooltip="https://creativecommons.org/licenses/by/3.0/"/>
              </a:rPr>
              <a:t>CC BY</a:t>
            </a:r>
            <a:endParaRPr lang="en-US" sz="675"/>
          </a:p>
        </p:txBody>
      </p:sp>
      <p:sp>
        <p:nvSpPr>
          <p:cNvPr id="13" name="Arrow: Left-Right 12">
            <a:extLst>
              <a:ext uri="{FF2B5EF4-FFF2-40B4-BE49-F238E27FC236}">
                <a16:creationId xmlns:a16="http://schemas.microsoft.com/office/drawing/2014/main" id="{F64AFF4B-36CA-4905-B537-ED89D2B4AFE5}"/>
              </a:ext>
            </a:extLst>
          </p:cNvPr>
          <p:cNvSpPr/>
          <p:nvPr/>
        </p:nvSpPr>
        <p:spPr>
          <a:xfrm>
            <a:off x="3539021" y="3660992"/>
            <a:ext cx="1485290" cy="55557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812070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C1AE-D5F6-42A0-9C17-D141AD5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Network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65375-325D-4DDD-A2A5-40107146F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participants; we will call each one </a:t>
            </a:r>
            <a:r>
              <a:rPr lang="en-US" b="1" i="1" dirty="0"/>
              <a:t>a “node”</a:t>
            </a:r>
            <a:endParaRPr lang="en-US" dirty="0"/>
          </a:p>
          <a:p>
            <a:r>
              <a:rPr lang="en-US" dirty="0"/>
              <a:t>Data is transmitted between participants in </a:t>
            </a:r>
            <a:r>
              <a:rPr lang="en-US" b="1" i="1" dirty="0"/>
              <a:t>packets</a:t>
            </a:r>
            <a:r>
              <a:rPr lang="en-US" dirty="0"/>
              <a:t> (chunks)</a:t>
            </a:r>
          </a:p>
          <a:p>
            <a:r>
              <a:rPr lang="en-US" dirty="0"/>
              <a:t>Packet includes metadata, usually prepended as a </a:t>
            </a:r>
            <a:r>
              <a:rPr lang="en-US" b="1" i="1" dirty="0"/>
              <a:t>header</a:t>
            </a:r>
            <a:endParaRPr lang="en-US" dirty="0"/>
          </a:p>
          <a:p>
            <a:r>
              <a:rPr lang="en-US" dirty="0"/>
              <a:t>Header includes </a:t>
            </a:r>
            <a:r>
              <a:rPr lang="en-US" b="1" i="1" dirty="0"/>
              <a:t>sender’s address</a:t>
            </a:r>
            <a:r>
              <a:rPr lang="en-US" b="1" dirty="0"/>
              <a:t> </a:t>
            </a:r>
            <a:r>
              <a:rPr lang="en-US" i="1" dirty="0"/>
              <a:t>and </a:t>
            </a:r>
            <a:r>
              <a:rPr lang="en-US" b="1" dirty="0"/>
              <a:t>receiver’s address</a:t>
            </a:r>
            <a:endParaRPr lang="en-US" i="1" dirty="0"/>
          </a:p>
          <a:p>
            <a:r>
              <a:rPr lang="en-US" dirty="0"/>
              <a:t>Receiver can “reply” to sender’s packets by reversing addresses</a:t>
            </a:r>
          </a:p>
        </p:txBody>
      </p:sp>
    </p:spTree>
    <p:extLst>
      <p:ext uri="{BB962C8B-B14F-4D97-AF65-F5344CB8AC3E}">
        <p14:creationId xmlns:p14="http://schemas.microsoft.com/office/powerpoint/2010/main" val="2071472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be 5">
            <a:extLst>
              <a:ext uri="{FF2B5EF4-FFF2-40B4-BE49-F238E27FC236}">
                <a16:creationId xmlns:a16="http://schemas.microsoft.com/office/drawing/2014/main" id="{CB06FB20-A361-4182-9E68-8523B6950720}"/>
              </a:ext>
            </a:extLst>
          </p:cNvPr>
          <p:cNvSpPr/>
          <p:nvPr/>
        </p:nvSpPr>
        <p:spPr>
          <a:xfrm>
            <a:off x="762000" y="2133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22F894E0-1C01-4A6A-826D-EF036D20B5E1}"/>
              </a:ext>
            </a:extLst>
          </p:cNvPr>
          <p:cNvSpPr/>
          <p:nvPr/>
        </p:nvSpPr>
        <p:spPr>
          <a:xfrm>
            <a:off x="5410202" y="2133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E7DFDB-AD30-409C-B007-A7CF9601CE42}"/>
              </a:ext>
            </a:extLst>
          </p:cNvPr>
          <p:cNvSpPr/>
          <p:nvPr/>
        </p:nvSpPr>
        <p:spPr>
          <a:xfrm>
            <a:off x="1805940" y="3553972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F29E895-08CB-43C4-9D47-844BC79146A3}"/>
              </a:ext>
            </a:extLst>
          </p:cNvPr>
          <p:cNvSpPr/>
          <p:nvPr/>
        </p:nvSpPr>
        <p:spPr>
          <a:xfrm>
            <a:off x="3886200" y="3883156"/>
            <a:ext cx="2781284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8B0723-948A-43B1-AC80-F2F627D423E4}"/>
              </a:ext>
            </a:extLst>
          </p:cNvPr>
          <p:cNvSpPr/>
          <p:nvPr/>
        </p:nvSpPr>
        <p:spPr>
          <a:xfrm>
            <a:off x="4472942" y="4876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B8EE6A8D-A605-4907-A271-3BE5BF21D76C}"/>
              </a:ext>
            </a:extLst>
          </p:cNvPr>
          <p:cNvSpPr/>
          <p:nvPr/>
        </p:nvSpPr>
        <p:spPr>
          <a:xfrm>
            <a:off x="1485918" y="5205984"/>
            <a:ext cx="2781284" cy="484632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126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C1AE-D5F6-42A0-9C17-D141AD5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Also, Network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65375-325D-4DDD-A2A5-40107146F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communication patterns require </a:t>
            </a:r>
            <a:r>
              <a:rPr lang="en-US" b="1" i="1" dirty="0"/>
              <a:t>discovery</a:t>
            </a:r>
            <a:endParaRPr lang="en-US" dirty="0"/>
          </a:p>
          <a:p>
            <a:r>
              <a:rPr lang="en-US" dirty="0"/>
              <a:t>Either, the discovery of the existence of nodes</a:t>
            </a:r>
          </a:p>
          <a:p>
            <a:r>
              <a:rPr lang="en-US" dirty="0"/>
              <a:t>And/or discovery of how to communicate with a specific node</a:t>
            </a:r>
          </a:p>
        </p:txBody>
      </p:sp>
    </p:spTree>
    <p:extLst>
      <p:ext uri="{BB962C8B-B14F-4D97-AF65-F5344CB8AC3E}">
        <p14:creationId xmlns:p14="http://schemas.microsoft.com/office/powerpoint/2010/main" val="41271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F5AA1-BE58-46AF-92C8-5CA042119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Network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A97C6-BB76-4185-8F1B-83000AFD1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Area Network (LAN) – Direct node-to-node connection</a:t>
            </a:r>
          </a:p>
          <a:p>
            <a:r>
              <a:rPr lang="en-US" dirty="0"/>
              <a:t>Usually involves a “medium”, hence Medium Access Control</a:t>
            </a:r>
          </a:p>
          <a:p>
            <a:r>
              <a:rPr lang="en-US" dirty="0"/>
              <a:t>Nodes can send or receive MAC packets w/ MAC addresses</a:t>
            </a:r>
          </a:p>
          <a:p>
            <a:r>
              <a:rPr lang="en-US" b="1" i="1" dirty="0"/>
              <a:t>Broadcast</a:t>
            </a:r>
            <a:r>
              <a:rPr lang="en-US" dirty="0"/>
              <a:t> typically used for discovery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3464680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CDFA-E427-430A-893A-202356DA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“Old” Ethernet (&lt; 10mbps)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40C54-DD01-42F0-8387-E2654986D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Broadcast used for </a:t>
            </a:r>
            <a:r>
              <a:rPr lang="en-US" b="1" i="1" dirty="0"/>
              <a:t>everything</a:t>
            </a:r>
            <a:endParaRPr lang="en-US" dirty="0"/>
          </a:p>
          <a:p>
            <a:r>
              <a:rPr lang="en-US" dirty="0"/>
              <a:t>Each node would only respond to packets addressed to it</a:t>
            </a:r>
          </a:p>
          <a:p>
            <a:r>
              <a:rPr lang="en-US" dirty="0"/>
              <a:t>Upon detecting a collision, node would randomly back-off</a:t>
            </a:r>
          </a:p>
        </p:txBody>
      </p:sp>
    </p:spTree>
    <p:extLst>
      <p:ext uri="{BB962C8B-B14F-4D97-AF65-F5344CB8AC3E}">
        <p14:creationId xmlns:p14="http://schemas.microsoft.com/office/powerpoint/2010/main" val="10001374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4206</TotalTime>
  <Words>1414</Words>
  <Application>Microsoft Office PowerPoint</Application>
  <PresentationFormat>On-screen Show (4:3)</PresentationFormat>
  <Paragraphs>264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Century Gothic</vt:lpstr>
      <vt:lpstr>Wingdings 2</vt:lpstr>
      <vt:lpstr>Quotable</vt:lpstr>
      <vt:lpstr>Networking Review (Architecture)</vt:lpstr>
      <vt:lpstr>Computing 1960-1980 (ish)</vt:lpstr>
      <vt:lpstr>Computing 1980-2000 (ish)</vt:lpstr>
      <vt:lpstr>Computing 2000 – Present</vt:lpstr>
      <vt:lpstr>Simplified Network Communication</vt:lpstr>
      <vt:lpstr>PowerPoint Presentation</vt:lpstr>
      <vt:lpstr>Also, Network Discovery</vt:lpstr>
      <vt:lpstr>Local Network Concepts</vt:lpstr>
      <vt:lpstr>“Old” Ethernet (&lt; 10mbps)</vt:lpstr>
      <vt:lpstr>PowerPoint Presentation</vt:lpstr>
      <vt:lpstr>Modern Ethernet</vt:lpstr>
      <vt:lpstr>PowerPoint Presentation</vt:lpstr>
      <vt:lpstr>PowerPoint Presentation</vt:lpstr>
      <vt:lpstr>PowerPoint Presentation</vt:lpstr>
      <vt:lpstr>PowerPoint Presentation</vt:lpstr>
      <vt:lpstr>IP Address Mapping</vt:lpstr>
      <vt:lpstr>ARP Broadcast Discovery</vt:lpstr>
      <vt:lpstr>PowerPoint Presentation</vt:lpstr>
      <vt:lpstr>PowerPoint Presentation</vt:lpstr>
      <vt:lpstr>IP to MAC conversion</vt:lpstr>
      <vt:lpstr>Internetworking Concepts</vt:lpstr>
      <vt:lpstr>Exiting the LAN</vt:lpstr>
      <vt:lpstr>PowerPoint Presentation</vt:lpstr>
      <vt:lpstr>PowerPoint Presentation</vt:lpstr>
      <vt:lpstr>Routing Across the Internet</vt:lpstr>
      <vt:lpstr>PowerPoint Presentation</vt:lpstr>
      <vt:lpstr>Default Routes</vt:lpstr>
      <vt:lpstr>Domain Name System (DNS)</vt:lpstr>
      <vt:lpstr>Client-Server Concepts</vt:lpstr>
      <vt:lpstr>Server Abstraction</vt:lpstr>
      <vt:lpstr>Preview of TCP/IP</vt:lpstr>
      <vt:lpstr>Meanwhile, Client Abstraction</vt:lpstr>
      <vt:lpstr>TCP/IP Again</vt:lpstr>
      <vt:lpstr>Incoming Request</vt:lpstr>
      <vt:lpstr>Request Response</vt:lpstr>
      <vt:lpstr>Server Listens to Many Requests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Usable Security Design</dc:title>
  <dc:creator>Seth Nielson</dc:creator>
  <cp:lastModifiedBy>Seth Nielson</cp:lastModifiedBy>
  <cp:revision>102</cp:revision>
  <dcterms:created xsi:type="dcterms:W3CDTF">2014-01-16T20:48:15Z</dcterms:created>
  <dcterms:modified xsi:type="dcterms:W3CDTF">2021-01-27T22:28:01Z</dcterms:modified>
</cp:coreProperties>
</file>

<file path=docProps/thumbnail.jpeg>
</file>